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19"/>
  </p:notesMasterIdLst>
  <p:handoutMasterIdLst>
    <p:handoutMasterId r:id="rId20"/>
  </p:handoutMasterIdLst>
  <p:sldIdLst>
    <p:sldId id="256" r:id="rId2"/>
    <p:sldId id="904" r:id="rId3"/>
    <p:sldId id="757" r:id="rId4"/>
    <p:sldId id="903" r:id="rId5"/>
    <p:sldId id="948" r:id="rId6"/>
    <p:sldId id="949" r:id="rId7"/>
    <p:sldId id="950" r:id="rId8"/>
    <p:sldId id="951" r:id="rId9"/>
    <p:sldId id="952" r:id="rId10"/>
    <p:sldId id="955" r:id="rId11"/>
    <p:sldId id="953" r:id="rId12"/>
    <p:sldId id="954" r:id="rId13"/>
    <p:sldId id="956" r:id="rId14"/>
    <p:sldId id="957" r:id="rId15"/>
    <p:sldId id="958" r:id="rId16"/>
    <p:sldId id="959" r:id="rId17"/>
    <p:sldId id="92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84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orient="horz" pos="2916" userDrawn="1">
          <p15:clr>
            <a:srgbClr val="A4A3A4"/>
          </p15:clr>
        </p15:guide>
        <p15:guide id="5" orient="horz" pos="2355" userDrawn="1">
          <p15:clr>
            <a:srgbClr val="A4A3A4"/>
          </p15:clr>
        </p15:guide>
        <p15:guide id="6" orient="horz" pos="1491" userDrawn="1">
          <p15:clr>
            <a:srgbClr val="A4A3A4"/>
          </p15:clr>
        </p15:guide>
        <p15:guide id="7" pos="288" userDrawn="1">
          <p15:clr>
            <a:srgbClr val="A4A3A4"/>
          </p15:clr>
        </p15:guide>
        <p15:guide id="8" pos="1176" userDrawn="1">
          <p15:clr>
            <a:srgbClr val="A4A3A4"/>
          </p15:clr>
        </p15:guide>
        <p15:guide id="9" pos="2880" userDrawn="1">
          <p15:clr>
            <a:srgbClr val="A4A3A4"/>
          </p15:clr>
        </p15:guide>
        <p15:guide id="10" pos="2077" userDrawn="1">
          <p15:clr>
            <a:srgbClr val="A4A3A4"/>
          </p15:clr>
        </p15:guide>
        <p15:guide id="11" orient="horz" pos="869" userDrawn="1">
          <p15:clr>
            <a:srgbClr val="A4A3A4"/>
          </p15:clr>
        </p15:guide>
        <p15:guide id="12" orient="horz" pos="13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Hess" initials="" lastIdx="1" clrIdx="0"/>
  <p:cmAuthor id="2" name="Matt Kennedy" initials="" lastIdx="1" clrIdx="1"/>
  <p:cmAuthor id="3" name="Andrew Lampitt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007A97"/>
    <a:srgbClr val="CA5F14"/>
    <a:srgbClr val="8031A7"/>
    <a:srgbClr val="FAB200"/>
    <a:srgbClr val="7D5900"/>
    <a:srgbClr val="FFE29E"/>
    <a:srgbClr val="FFF4D6"/>
    <a:srgbClr val="FFC72C"/>
    <a:srgbClr val="FFDE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07"/>
    <p:restoredTop sz="70579" autoAdjust="0"/>
  </p:normalViewPr>
  <p:slideViewPr>
    <p:cSldViewPr snapToGrid="0" snapToObjects="1">
      <p:cViewPr varScale="1">
        <p:scale>
          <a:sx n="104" d="100"/>
          <a:sy n="104" d="100"/>
        </p:scale>
        <p:origin x="1400" y="184"/>
      </p:cViewPr>
      <p:guideLst>
        <p:guide pos="4584"/>
        <p:guide pos="144"/>
        <p:guide pos="192"/>
        <p:guide orient="horz" pos="2916"/>
        <p:guide orient="horz" pos="2355"/>
        <p:guide orient="horz" pos="1491"/>
        <p:guide pos="288"/>
        <p:guide pos="1176"/>
        <p:guide pos="2880"/>
        <p:guide pos="2077"/>
        <p:guide orient="horz" pos="869"/>
        <p:guide orient="horz" pos="133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37" d="100"/>
          <a:sy n="137" d="100"/>
        </p:scale>
        <p:origin x="2120" y="1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2D00C-46DC-0F47-B2AC-989F5DFB1A7F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F642-BC8A-F24D-81C7-A1734C77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19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0963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380963" y="4343400"/>
            <a:ext cx="60960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06D045-5D1E-4691-89D6-C15C3E4D6E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D9E9AA33-EA30-3C42-82D8-9FCE492AA7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12107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342900" indent="-184150" algn="l" defTabSz="914400" rtl="0" eaLnBrk="1" latinLnBrk="0" hangingPunct="1">
      <a:tabLst/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0963" y="4343400"/>
            <a:ext cx="60960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Welcome.  This brief tutorial shows how to install and use the DataStax Enterprise JDBC driver to enable queries from third-party, SQL-based tools.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DataStax, All Rights Reserved.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381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Shape 14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6" name="Shape 1486"/>
          <p:cNvSpPr txBox="1">
            <a:spLocks noGrp="1"/>
          </p:cNvSpPr>
          <p:nvPr>
            <p:ph type="body" idx="1"/>
          </p:nvPr>
        </p:nvSpPr>
        <p:spPr>
          <a:xfrm>
            <a:off x="380963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we’re ready to make our connection.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Shape 148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DataStax, All Rights Reserved.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Shape 148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4024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dirty="0"/>
              <a:t>First we need to find a specific IP address for making our connection.  Here I’m using OpsCenter.  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I see that node 2  is configured for </a:t>
            </a:r>
            <a:r>
              <a:rPr lang="en-US" dirty="0" err="1"/>
              <a:t>AlwaysOnSQL</a:t>
            </a:r>
            <a:r>
              <a:rPr lang="en-US" dirty="0"/>
              <a:t>… 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… so I take note of its IP address.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90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dirty="0"/>
              <a:t>I am now ready to create a specific connection in Squirrel.  I go to the Aliases tab and click the plus sign to create a new alias.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Enter information in the Alias creation dialog as shown here.  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Give the alias any name you like.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Make sure you are using the Driver definition you created earlier.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Fill out the URL pattern by entering the actual IP address we found earlier. For this workshop cluster, I don’t need a user ID or password.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It’s a good idea to test your connection.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Click OK and the alias is created.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254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dirty="0"/>
              <a:t>Now I can go to the Aliases tab and double-click my newly-created Alias.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Click Connect.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874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Shape 14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6" name="Shape 1486"/>
          <p:cNvSpPr txBox="1">
            <a:spLocks noGrp="1"/>
          </p:cNvSpPr>
          <p:nvPr>
            <p:ph type="body" idx="1"/>
          </p:nvPr>
        </p:nvSpPr>
        <p:spPr>
          <a:xfrm>
            <a:off x="380963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query the database.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Shape 148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DataStax, All Rights Reserved.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Shape 148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0154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dirty="0"/>
              <a:t>Thanks to the JDBC Driver, Squirrel thinks that our DSE cluster is just an ordinary SQL database.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On the Objects tab, we can explore the schemas and tables.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69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dirty="0"/>
              <a:t>On the SQL tab, we can enter queries and view results.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We have used the DSE JDBC driver to enable queries to DSE from third-party SQL-based tools.  Our task is complete.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9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7" name="Google Shape;5947;g40d5ececfd_1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8" name="Google Shape;5948;g40d5ececfd_1_383:notes"/>
          <p:cNvSpPr txBox="1">
            <a:spLocks noGrp="1"/>
          </p:cNvSpPr>
          <p:nvPr>
            <p:ph type="body" idx="1"/>
          </p:nvPr>
        </p:nvSpPr>
        <p:spPr>
          <a:xfrm>
            <a:off x="380963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9" name="Google Shape;5949;g40d5ececfd_1_38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DataStax, All Rights Reserved.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0" name="Google Shape;5950;g40d5ececfd_1_3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1830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rtl="0">
              <a:buNone/>
            </a:pP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Here is our agenda.  First, we’ll install a JDBC-based query tool.  We’ll be using Squirrel, which is a very popular freeware offering.  However, the general process described here will work for any JDBC-based tool.</a:t>
            </a:r>
          </a:p>
          <a:p>
            <a:pPr marL="158750" indent="0" rtl="0">
              <a:buNone/>
            </a:pPr>
            <a:endParaRPr lang="en-US" sz="1200" b="0" i="0" u="none" strike="noStrike" kern="1200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marL="158750" indent="0" rtl="0">
              <a:buNone/>
            </a:pP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We’ll install the JDBC driver in Squirrel, make a connection, and execute some queries.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5263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Shape 14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6" name="Shape 1486"/>
          <p:cNvSpPr txBox="1">
            <a:spLocks noGrp="1"/>
          </p:cNvSpPr>
          <p:nvPr>
            <p:ph type="body" idx="1"/>
          </p:nvPr>
        </p:nvSpPr>
        <p:spPr>
          <a:xfrm>
            <a:off x="380963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begin by installing Squirrel.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Shape 148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DataStax, All Rights Reserved.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Shape 148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4235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dirty="0"/>
              <a:t>You can download it from </a:t>
            </a:r>
            <a:r>
              <a:rPr lang="en-US" dirty="0" err="1"/>
              <a:t>SourceForge</a:t>
            </a:r>
            <a:r>
              <a:rPr lang="en-US" dirty="0"/>
              <a:t> here.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09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dirty="0"/>
              <a:t>The download is a jar file.  Double-click it to start the installation, and follow the instructions on the installation wizard.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485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dirty="0"/>
              <a:t>If you are using a Mac, Squirrel may not start.  In this case, follow the instructions here and find the configuration option that works on your machine.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90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Shape 14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6" name="Shape 1486"/>
          <p:cNvSpPr txBox="1">
            <a:spLocks noGrp="1"/>
          </p:cNvSpPr>
          <p:nvPr>
            <p:ph type="body" idx="1"/>
          </p:nvPr>
        </p:nvSpPr>
        <p:spPr>
          <a:xfrm>
            <a:off x="380963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that Squirrel is installed, let’s install the DSE JDBC driver.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Shape 148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DataStax, All Rights Reserved.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Shape 148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3331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dirty="0"/>
              <a:t>On the DataStax documentation landing page, click the link for JDBC/ODBC Drivers.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/>
              <a:t>&lt;CLICK&gt; This </a:t>
            </a:r>
            <a:r>
              <a:rPr lang="en-US" dirty="0"/>
              <a:t>brings up a table of options.  Click the Download link for the JDBC driver.  The download is a zip file that contains a jar file.  Unzip it, and then place the jar file in any convenient location on your machine.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089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dirty="0"/>
              <a:t>Now open Squirrel…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… and go to the Drivers tab.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Click the plus sign to create a new driver.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On the Driver dialog, fill out the information as shown here.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Give the driver any name you like.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Enter the Example URL pattern: </a:t>
            </a:r>
            <a:r>
              <a:rPr lang="en-US" dirty="0" err="1"/>
              <a:t>jdbc</a:t>
            </a:r>
            <a:r>
              <a:rPr lang="en-US" dirty="0"/>
              <a:t> colon spark colon slash </a:t>
            </a:r>
            <a:r>
              <a:rPr lang="en-US" dirty="0" err="1"/>
              <a:t>slash</a:t>
            </a:r>
            <a:r>
              <a:rPr lang="en-US" dirty="0"/>
              <a:t>, </a:t>
            </a:r>
            <a:r>
              <a:rPr lang="en-US" dirty="0" err="1"/>
              <a:t>ip</a:t>
            </a:r>
            <a:r>
              <a:rPr lang="en-US" dirty="0"/>
              <a:t> underscore address in angle brackets, colon ten thousand.  10,000 is the default port for </a:t>
            </a:r>
            <a:r>
              <a:rPr lang="en-US" dirty="0" err="1"/>
              <a:t>AlwaysOnSQL</a:t>
            </a:r>
            <a:r>
              <a:rPr lang="en-US" dirty="0"/>
              <a:t>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Click the Extra Class Path tab.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Click Add, and then browse to the directory where you placed the jar file.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The jar path will appear here.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Click List Drivers…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… and the driver’s main class name will appear here.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Click OK, and the driver dialog is complete.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6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ingle Corner Rectangle 10"/>
          <p:cNvSpPr/>
          <p:nvPr userDrawn="1"/>
        </p:nvSpPr>
        <p:spPr>
          <a:xfrm rot="10800000" flipH="1">
            <a:off x="-1" y="-6"/>
            <a:ext cx="9144001" cy="866491"/>
          </a:xfrm>
          <a:prstGeom prst="round1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6726195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lt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pic>
        <p:nvPicPr>
          <p:cNvPr id="14" name="Picture 13" descr="line-dot-pattern@2x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79812" y="-1097707"/>
            <a:ext cx="866487" cy="30618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8229600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4" cstate="print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12" name="Date Placeholder 12"/>
          <p:cNvSpPr>
            <a:spLocks noGrp="1"/>
          </p:cNvSpPr>
          <p:nvPr>
            <p:ph type="dt" sz="half" idx="2"/>
          </p:nvPr>
        </p:nvSpPr>
        <p:spPr>
          <a:xfrm>
            <a:off x="347472" y="4790122"/>
            <a:ext cx="5836800" cy="274637"/>
          </a:xfrm>
          <a:prstGeom prst="rect">
            <a:avLst/>
          </a:prstGeom>
        </p:spPr>
        <p:txBody>
          <a:bodyPr lIns="9144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endParaRPr lang="en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rgbClr val="BFBFBF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89965" y="4790122"/>
            <a:ext cx="7522370" cy="274637"/>
          </a:xfrm>
          <a:prstGeom prst="rect">
            <a:avLst/>
          </a:prstGeom>
        </p:spPr>
        <p:txBody>
          <a:bodyPr lIns="0" rIns="0" anchor="b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2018 </a:t>
            </a:r>
            <a:r>
              <a:rPr lang="en-US" dirty="0" err="1"/>
              <a:t>DataStax</a:t>
            </a:r>
            <a:r>
              <a:rPr lang="en-US" dirty="0"/>
              <a:t>, All Rights Reserved. </a:t>
            </a:r>
            <a:r>
              <a:rPr lang="en-US" dirty="0" err="1"/>
              <a:t>DataStax</a:t>
            </a:r>
            <a:r>
              <a:rPr lang="en-US" dirty="0"/>
              <a:t> is a registered trademark of </a:t>
            </a:r>
            <a:r>
              <a:rPr lang="en-US" dirty="0" err="1"/>
              <a:t>DataStax</a:t>
            </a:r>
            <a:r>
              <a:rPr lang="en-US" dirty="0"/>
              <a:t>, Inc. and its subsidiaries in the United States and/or other countries. Apache Cassandra, Apache, Spark, and Cassandra are trademarks of the Apache Software Foundation or its subsidiaries in Canada, the United States and/or other countries.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ang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68937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80000"/>
              </a:lnSpc>
              <a:defRPr sz="3600" b="0" i="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20750"/>
            <a:ext cx="8229600" cy="0"/>
          </a:xfrm>
          <a:prstGeom prst="line">
            <a:avLst/>
          </a:prstGeom>
          <a:ln w="12700" cmpd="sng">
            <a:solidFill>
              <a:schemeClr val="accent1"/>
            </a:solidFill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3"/>
          <p:cNvSpPr>
            <a:spLocks noGrp="1"/>
          </p:cNvSpPr>
          <p:nvPr>
            <p:ph sz="quarter" idx="10" hasCustomPrompt="1"/>
          </p:nvPr>
        </p:nvSpPr>
        <p:spPr>
          <a:xfrm>
            <a:off x="457200" y="1120775"/>
            <a:ext cx="8229600" cy="35176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0" i="0" baseline="0">
                <a:latin typeface="Arial" charset="0"/>
                <a:ea typeface="Arial" charset="0"/>
                <a:cs typeface="Arial" charset="0"/>
              </a:defRPr>
            </a:lvl1pPr>
            <a:lvl2pPr>
              <a:defRPr sz="1400" b="0" i="0">
                <a:latin typeface="Helvetica Neue Light"/>
                <a:cs typeface="Helvetica Neue Light"/>
              </a:defRPr>
            </a:lvl2pPr>
            <a:lvl3pPr>
              <a:defRPr sz="1400" b="0" i="0">
                <a:latin typeface="Helvetica Neue Light"/>
                <a:cs typeface="Helvetica Neue Light"/>
              </a:defRPr>
            </a:lvl3pPr>
            <a:lvl4pPr>
              <a:defRPr sz="1400" b="0" i="0">
                <a:latin typeface="Helvetica Neue Light"/>
                <a:cs typeface="Helvetica Neue Light"/>
              </a:defRPr>
            </a:lvl4pPr>
            <a:lvl5pPr>
              <a:defRPr sz="1400" b="0" i="0"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US" dirty="0"/>
              <a:t>Click to edit edit text / insert an image / create a chart,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457200" y="4790122"/>
            <a:ext cx="7455135" cy="274637"/>
          </a:xfrm>
        </p:spPr>
        <p:txBody>
          <a:bodyPr/>
          <a:lstStyle/>
          <a:p>
            <a:r>
              <a:rPr lang="de-DE"/>
              <a:t>© 2018 </a:t>
            </a:r>
            <a:r>
              <a:rPr lang="de-DE" dirty="0" err="1"/>
              <a:t>DataStax</a:t>
            </a:r>
            <a:r>
              <a:rPr lang="de-DE" dirty="0"/>
              <a:t>, All </a:t>
            </a:r>
            <a:r>
              <a:rPr lang="de-DE" dirty="0" err="1"/>
              <a:t>Rights</a:t>
            </a:r>
            <a:r>
              <a:rPr lang="de-DE" dirty="0"/>
              <a:t> </a:t>
            </a:r>
            <a:r>
              <a:rPr lang="de-DE" dirty="0" err="1"/>
              <a:t>Reserved</a:t>
            </a:r>
            <a:r>
              <a:rPr lang="de-DE" dirty="0"/>
              <a:t>. </a:t>
            </a:r>
            <a:r>
              <a:rPr lang="de-DE" dirty="0" err="1"/>
              <a:t>DataStax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registered </a:t>
            </a:r>
            <a:r>
              <a:rPr lang="de-DE" dirty="0" err="1"/>
              <a:t>trademark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DataStax</a:t>
            </a:r>
            <a:r>
              <a:rPr lang="de-DE" dirty="0"/>
              <a:t>, Inc.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subsidiaries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United States </a:t>
            </a:r>
            <a:r>
              <a:rPr lang="de-DE" dirty="0" err="1"/>
              <a:t>and</a:t>
            </a:r>
            <a:r>
              <a:rPr lang="de-DE" dirty="0"/>
              <a:t>/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countries. Apache Cassandra, Apache, Spark, </a:t>
            </a:r>
            <a:r>
              <a:rPr lang="de-DE" dirty="0" err="1"/>
              <a:t>and</a:t>
            </a:r>
            <a:r>
              <a:rPr lang="de-DE" dirty="0"/>
              <a:t> Cassandra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trademarks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Apache Software </a:t>
            </a:r>
            <a:r>
              <a:rPr lang="de-DE" dirty="0" err="1"/>
              <a:t>Foundation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subsidiaries</a:t>
            </a:r>
            <a:r>
              <a:rPr lang="de-DE" dirty="0"/>
              <a:t> in Canada, </a:t>
            </a:r>
            <a:r>
              <a:rPr lang="de-DE" dirty="0" err="1"/>
              <a:t>the</a:t>
            </a:r>
            <a:r>
              <a:rPr lang="de-DE" dirty="0"/>
              <a:t> United States </a:t>
            </a:r>
            <a:r>
              <a:rPr lang="de-DE" dirty="0" err="1"/>
              <a:t>and</a:t>
            </a:r>
            <a:r>
              <a:rPr lang="de-DE" dirty="0"/>
              <a:t>/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countries.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FB346-E907-314D-8DE1-ECD2B2B6AA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9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 Section Header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8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SzPct val="1000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SzPct val="1000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SzPct val="1000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SzPct val="1000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SzPct val="1000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SzPct val="1000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SzPct val="1000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SzPct val="100000"/>
              <a:buFont typeface="Arial"/>
              <a:buNone/>
              <a:defRPr sz="1800"/>
            </a:lvl9pPr>
          </a:lstStyle>
          <a:p>
            <a:endParaRPr/>
          </a:p>
        </p:txBody>
      </p:sp>
      <p:cxnSp>
        <p:nvCxnSpPr>
          <p:cNvPr id="504" name="Shape 504"/>
          <p:cNvCxnSpPr/>
          <p:nvPr/>
        </p:nvCxnSpPr>
        <p:spPr>
          <a:xfrm>
            <a:off x="457200" y="920750"/>
            <a:ext cx="82296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457200" y="1120775"/>
            <a:ext cx="8229600" cy="351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8898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31" marR="0" lvl="1" indent="-107948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142972" marR="0" lvl="2" indent="-5079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600160" marR="0" lvl="3" indent="-5079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057348" marR="0" lvl="4" indent="-5079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514537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5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6" name="Shape 506"/>
          <p:cNvSpPr txBox="1">
            <a:spLocks noGrp="1"/>
          </p:cNvSpPr>
          <p:nvPr>
            <p:ph type="ftr" idx="11"/>
          </p:nvPr>
        </p:nvSpPr>
        <p:spPr>
          <a:xfrm>
            <a:off x="317520" y="4784541"/>
            <a:ext cx="1371600" cy="27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8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2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© 2018 DataStax, All Rights Reserved. DataStax is a registered trademark of DataStax, Inc. and its subsidiaries in the United States and/or other countries. Apache Cassandra, Apache, Spark, and Cassandra are trademarks of the Apache Software Foundation or its subsidiaries in Canada, the United States and/or other countries.</a:t>
            </a:r>
            <a:endParaRPr/>
          </a:p>
        </p:txBody>
      </p:sp>
      <p:sp>
        <p:nvSpPr>
          <p:cNvPr id="507" name="Shape 507"/>
          <p:cNvSpPr txBox="1">
            <a:spLocks noGrp="1"/>
          </p:cNvSpPr>
          <p:nvPr>
            <p:ph type="sldNum" idx="12"/>
          </p:nvPr>
        </p:nvSpPr>
        <p:spPr>
          <a:xfrm>
            <a:off x="43200" y="4784541"/>
            <a:ext cx="274200" cy="27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indent="-9525">
              <a:buClr>
                <a:srgbClr val="BFBFBF"/>
              </a:buClr>
              <a:buSzPct val="25000"/>
            </a:pPr>
            <a:fld id="{00000000-1234-1234-1234-123412341234}" type="slidenum">
              <a:rPr lang="en" smtClean="0"/>
              <a:pPr indent="-9525">
                <a:buClr>
                  <a:srgbClr val="BFBFBF"/>
                </a:buClr>
                <a:buSzPct val="25000"/>
              </a:pPr>
              <a:t>‹#›</a:t>
            </a:fld>
            <a:endParaRPr lang="en"/>
          </a:p>
        </p:txBody>
      </p:sp>
      <p:sp>
        <p:nvSpPr>
          <p:cNvPr id="508" name="Shape 508"/>
          <p:cNvSpPr txBox="1">
            <a:spLocks noGrp="1"/>
          </p:cNvSpPr>
          <p:nvPr>
            <p:ph type="dt" idx="10"/>
          </p:nvPr>
        </p:nvSpPr>
        <p:spPr>
          <a:xfrm>
            <a:off x="1689120" y="4784541"/>
            <a:ext cx="7629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8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2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3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Quote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ctr">
              <a:buNone/>
              <a:defRPr sz="1800" b="0" i="0">
                <a:latin typeface="HelveticaNeueLT Std Lt"/>
                <a:cs typeface="HelveticaNeueLT Std Lt"/>
              </a:defRPr>
            </a:lvl1pPr>
          </a:lstStyle>
          <a:p>
            <a:pPr lvl="0"/>
            <a:r>
              <a:rPr lang="en-US" dirty="0"/>
              <a:t>“Contrary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/>
              <a:t>consectetur</a:t>
            </a:r>
            <a:r>
              <a:rPr lang="en-US" dirty="0"/>
              <a:t>, from a Lorem Ipsum passage, and going through the cites of the word in classical literature, discovered the </a:t>
            </a:r>
            <a:r>
              <a:rPr lang="en-US" dirty="0" err="1"/>
              <a:t>undoubtable</a:t>
            </a:r>
            <a:r>
              <a:rPr lang="en-US" dirty="0"/>
              <a:t> source.”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—Source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NeueLT Std Lt"/>
                <a:cs typeface="HelveticaNeueLT Std 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NeueLT Std Lt"/>
                <a:cs typeface="HelveticaNeueLT Std Lt"/>
              </a:defRPr>
            </a:lvl1pPr>
          </a:lstStyle>
          <a:p>
            <a:r>
              <a:rPr lang="en-US"/>
              <a:t>© 2018 DataStax, All Rights Reserved. DataStax is a registered trademark of DataStax, Inc. and its subsidiaries in the United States and/or other countries. Apache Cassandra, Apache, Spark, and Cassandra are trademarks of the Apache Software Foundation or its subsidiaries in Canada, the United States and/or other countries.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NeueLT Std Lt"/>
                <a:cs typeface="HelveticaNeueLT Std Lt"/>
              </a:defRPr>
            </a:lvl1pPr>
          </a:lstStyle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6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81000" y="5002221"/>
            <a:ext cx="3505200" cy="274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/>
              <a:t>© 2018 DataStax, All Rights Reserved. DataStax is a registered trademark of DataStax, Inc. and its subsidiaries in the United States and/or other countries. Apache Cassandra, Apache, Spark, and Cassandra are trademarks of the Apache Software Foundation or its subsidiaries in Canada, the United States and/or other countries.</a:t>
            </a:r>
            <a:endParaRPr dirty="0"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767914" y="5002221"/>
            <a:ext cx="1981199" cy="274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381002" y="200026"/>
            <a:ext cx="7544152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001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Text and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365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 descr="line-dot-pattern@2x.png"/>
          <p:cNvPicPr>
            <a:picLocks noChangeAspect="1"/>
          </p:cNvPicPr>
          <p:nvPr userDrawn="1"/>
        </p:nvPicPr>
        <p:blipFill rotWithShape="1"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1" y="1770171"/>
            <a:ext cx="3654126" cy="337332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457200" y="1657350"/>
            <a:ext cx="2743200" cy="0"/>
          </a:xfrm>
          <a:prstGeom prst="line">
            <a:avLst/>
          </a:prstGeom>
          <a:ln w="12700" cap="rnd" cmpd="sng">
            <a:solidFill>
              <a:schemeClr val="bg1"/>
            </a:solidFill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4114800" y="209550"/>
            <a:ext cx="4800600" cy="442888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Arial"/>
              <a:buChar char="•"/>
              <a:defRPr sz="14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buClr>
                <a:schemeClr val="accent1"/>
              </a:buClr>
              <a:buFont typeface="Arial"/>
              <a:buChar char="•"/>
              <a:defRPr sz="14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chemeClr val="accent1"/>
              </a:buClr>
              <a:buFont typeface="Arial"/>
              <a:buChar char="•"/>
              <a:defRPr sz="14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buClr>
                <a:schemeClr val="accent1"/>
              </a:buClr>
              <a:buFont typeface="Arial"/>
              <a:buChar char="•"/>
              <a:defRPr sz="14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buClr>
                <a:schemeClr val="accent1"/>
              </a:buClr>
              <a:buFont typeface="Arial"/>
              <a:buChar char="•"/>
              <a:defRPr sz="14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© 2018 DataStax, All Rights Reserved. DataStax is a registered trademark of DataStax, Inc. and its subsidiaries in the United States and/or other countries. Apache Cassandra, Apache, Spark, and Cassandra are trademarks of the Apache Software Foundation or its subsidiaries in Canada, the United States and/or other countries.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6FB346-E907-314D-8DE1-ECD2B2B6AA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09550"/>
            <a:ext cx="2743200" cy="1371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Title text style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809750"/>
            <a:ext cx="274320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bg1"/>
                </a:solidFill>
                <a:latin typeface="Helvetica Neue"/>
                <a:cs typeface="Helvetica Neue"/>
              </a:defRPr>
            </a:lvl2pPr>
            <a:lvl3pPr>
              <a:defRPr b="0" i="0">
                <a:solidFill>
                  <a:schemeClr val="bg1"/>
                </a:solidFill>
                <a:latin typeface="Helvetica Neue"/>
                <a:cs typeface="Helvetica Neue"/>
              </a:defRPr>
            </a:lvl3pPr>
            <a:lvl4pPr>
              <a:defRPr b="0" i="0">
                <a:solidFill>
                  <a:schemeClr val="bg1"/>
                </a:solidFill>
                <a:latin typeface="Helvetica Neue"/>
                <a:cs typeface="Helvetica Neue"/>
              </a:defRPr>
            </a:lvl4pPr>
            <a:lvl5pPr>
              <a:defRPr b="0" i="0">
                <a:solidFill>
                  <a:schemeClr val="bg1"/>
                </a:solidFill>
                <a:latin typeface="Helvetica Neue"/>
                <a:cs typeface="Helvetica Neue"/>
              </a:defRPr>
            </a:lvl5pPr>
          </a:lstStyle>
          <a:p>
            <a:pPr lvl="0"/>
            <a:r>
              <a:rPr lang="en-US" dirty="0"/>
              <a:t>Click to edit Sub title text style</a:t>
            </a:r>
          </a:p>
        </p:txBody>
      </p:sp>
    </p:spTree>
    <p:extLst>
      <p:ext uri="{BB962C8B-B14F-4D97-AF65-F5344CB8AC3E}">
        <p14:creationId xmlns:p14="http://schemas.microsoft.com/office/powerpoint/2010/main" val="58959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1">
  <p:cSld name="1_Title Slide 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57200" y="3015512"/>
            <a:ext cx="3409500" cy="11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457200" y="1702021"/>
            <a:ext cx="3409500" cy="12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7524" y="4709160"/>
            <a:ext cx="2496313" cy="40271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99060" y="4789170"/>
            <a:ext cx="289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dt" idx="10"/>
          </p:nvPr>
        </p:nvSpPr>
        <p:spPr>
          <a:xfrm>
            <a:off x="474791" y="479012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ftr" idx="11"/>
          </p:nvPr>
        </p:nvSpPr>
        <p:spPr>
          <a:xfrm>
            <a:off x="3028950" y="4789169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756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print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8229600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Shape 74" descr="line-dot-pattern@2x.png"/>
          <p:cNvPicPr preferRelativeResize="0"/>
          <p:nvPr userDrawn="1"/>
        </p:nvPicPr>
        <p:blipFill rotWithShape="1">
          <a:blip r:embed="rId4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rgbClr val="BFBFBF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57200" y="4769146"/>
            <a:ext cx="6864585" cy="274637"/>
          </a:xfrm>
          <a:prstGeom prst="rect">
            <a:avLst/>
          </a:prstGeom>
        </p:spPr>
        <p:txBody>
          <a:bodyPr lIns="0" rIns="0" anchor="b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© 2018 DataStax, All Rights Reserved. DataStax is a registered trademark of DataStax, Inc. and its subsidiaries in the United States and/or other countries. Apache Cassandra, Apache, Spark, and Cassandra are trademarks of the Apache Software Foundation or its subsidiaries in Canada, the United States and/or other countries.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3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4003675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7"/>
          </p:nvPr>
        </p:nvSpPr>
        <p:spPr>
          <a:xfrm>
            <a:off x="4691671" y="1123949"/>
            <a:ext cx="4003675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12"/>
          <p:cNvSpPr>
            <a:spLocks noGrp="1"/>
          </p:cNvSpPr>
          <p:nvPr>
            <p:ph type="dt" sz="half" idx="2"/>
          </p:nvPr>
        </p:nvSpPr>
        <p:spPr>
          <a:xfrm>
            <a:off x="347472" y="4790122"/>
            <a:ext cx="5836800" cy="274637"/>
          </a:xfrm>
          <a:prstGeom prst="rect">
            <a:avLst/>
          </a:prstGeom>
        </p:spPr>
        <p:txBody>
          <a:bodyPr lIns="9144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endParaRPr lang="en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rgbClr val="BFBFBF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89965" y="4790122"/>
            <a:ext cx="7522370" cy="274637"/>
          </a:xfrm>
          <a:prstGeom prst="rect">
            <a:avLst/>
          </a:prstGeom>
        </p:spPr>
        <p:txBody>
          <a:bodyPr lIns="0" rIns="0" anchor="b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2018 </a:t>
            </a:r>
            <a:r>
              <a:rPr lang="en-US" dirty="0" err="1"/>
              <a:t>DataStax</a:t>
            </a:r>
            <a:r>
              <a:rPr lang="en-US" dirty="0"/>
              <a:t>, All Rights Reserved. </a:t>
            </a:r>
            <a:r>
              <a:rPr lang="en-US" dirty="0" err="1"/>
              <a:t>DataStax</a:t>
            </a:r>
            <a:r>
              <a:rPr lang="en-US" dirty="0"/>
              <a:t> is a registered trademark of </a:t>
            </a:r>
            <a:r>
              <a:rPr lang="en-US" dirty="0" err="1"/>
              <a:t>DataStax</a:t>
            </a:r>
            <a:r>
              <a:rPr lang="en-US" dirty="0"/>
              <a:t>, Inc. and its subsidiaries in the United States and/or other countries. Apache Cassandra, Apache, Spark, and Cassandra are trademarks of the Apache Software Foundation or its subsidiaries in Canada, the United States and/or other countries.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4" pos="54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Single Corner Rectangle 12"/>
          <p:cNvSpPr/>
          <p:nvPr userDrawn="1"/>
        </p:nvSpPr>
        <p:spPr>
          <a:xfrm flipV="1">
            <a:off x="0" y="-2"/>
            <a:ext cx="3654128" cy="5143502"/>
          </a:xfrm>
          <a:prstGeom prst="round1Rect">
            <a:avLst>
              <a:gd name="adj" fmla="val 2846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5" name="Shape 98"/>
          <p:cNvSpPr/>
          <p:nvPr userDrawn="1"/>
        </p:nvSpPr>
        <p:spPr>
          <a:xfrm>
            <a:off x="-3472" y="659747"/>
            <a:ext cx="3657600" cy="1842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3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17418"/>
            <a:ext cx="3654128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ontent Placeholder 2"/>
          <p:cNvSpPr>
            <a:spLocks noGrp="1"/>
          </p:cNvSpPr>
          <p:nvPr>
            <p:ph sz="quarter" idx="16"/>
          </p:nvPr>
        </p:nvSpPr>
        <p:spPr>
          <a:xfrm>
            <a:off x="4111328" y="659747"/>
            <a:ext cx="4575472" cy="394129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400"/>
              </a:spcBef>
              <a:spcAft>
                <a:spcPts val="16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hape 71"/>
          <p:cNvSpPr txBox="1">
            <a:spLocks noGrp="1"/>
          </p:cNvSpPr>
          <p:nvPr>
            <p:ph type="body" idx="1"/>
          </p:nvPr>
        </p:nvSpPr>
        <p:spPr>
          <a:xfrm>
            <a:off x="457200" y="1733643"/>
            <a:ext cx="3089305" cy="6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hape 64"/>
          <p:cNvSpPr txBox="1">
            <a:spLocks noGrp="1"/>
          </p:cNvSpPr>
          <p:nvPr>
            <p:ph type="title"/>
          </p:nvPr>
        </p:nvSpPr>
        <p:spPr>
          <a:xfrm>
            <a:off x="457200" y="890791"/>
            <a:ext cx="3089305" cy="8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Date Placeholder 12"/>
          <p:cNvSpPr>
            <a:spLocks noGrp="1"/>
          </p:cNvSpPr>
          <p:nvPr>
            <p:ph type="dt" sz="half" idx="2"/>
          </p:nvPr>
        </p:nvSpPr>
        <p:spPr>
          <a:xfrm>
            <a:off x="347472" y="4790122"/>
            <a:ext cx="5836800" cy="274637"/>
          </a:xfrm>
          <a:prstGeom prst="rect">
            <a:avLst/>
          </a:prstGeom>
        </p:spPr>
        <p:txBody>
          <a:bodyPr lIns="9144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endParaRPr lang="en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rgbClr val="BFBFBF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89965" y="4790122"/>
            <a:ext cx="7522370" cy="274637"/>
          </a:xfrm>
          <a:prstGeom prst="rect">
            <a:avLst/>
          </a:prstGeom>
        </p:spPr>
        <p:txBody>
          <a:bodyPr lIns="0" rIns="0" anchor="b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2018 </a:t>
            </a:r>
            <a:r>
              <a:rPr lang="en-US" dirty="0" err="1"/>
              <a:t>DataStax</a:t>
            </a:r>
            <a:r>
              <a:rPr lang="en-US" dirty="0"/>
              <a:t>, All Rights Reserved. </a:t>
            </a:r>
            <a:r>
              <a:rPr lang="en-US" dirty="0" err="1"/>
              <a:t>DataStax</a:t>
            </a:r>
            <a:r>
              <a:rPr lang="en-US" dirty="0"/>
              <a:t> is a registered trademark of </a:t>
            </a:r>
            <a:r>
              <a:rPr lang="en-US" dirty="0" err="1"/>
              <a:t>DataStax</a:t>
            </a:r>
            <a:r>
              <a:rPr lang="en-US" dirty="0"/>
              <a:t>, Inc. and its subsidiaries in the United States and/or other countries. Apache Cassandra, Apache, Spark, and Cassandra are trademarks of the Apache Software Foundation or its subsidiaries in Canada, the United States and/or other countries.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 descr="line-dot-pattern@2x.png"/>
          <p:cNvPicPr>
            <a:picLocks noChangeAspect="1"/>
          </p:cNvPicPr>
          <p:nvPr userDrawn="1"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4964"/>
            <a:ext cx="6248400" cy="51984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803191"/>
            <a:ext cx="2284327" cy="2206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screen">
            <a:lum bright="70000" contrast="-70000"/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4744" y="1733071"/>
            <a:ext cx="3350010" cy="339268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11" name="Date Placeholder 12"/>
          <p:cNvSpPr>
            <a:spLocks noGrp="1"/>
          </p:cNvSpPr>
          <p:nvPr>
            <p:ph type="dt" sz="half" idx="2"/>
          </p:nvPr>
        </p:nvSpPr>
        <p:spPr>
          <a:xfrm>
            <a:off x="347472" y="4790122"/>
            <a:ext cx="5836800" cy="274637"/>
          </a:xfrm>
          <a:prstGeom prst="rect">
            <a:avLst/>
          </a:prstGeom>
        </p:spPr>
        <p:txBody>
          <a:bodyPr lIns="9144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89965" y="4790122"/>
            <a:ext cx="7522370" cy="274637"/>
          </a:xfrm>
          <a:prstGeom prst="rect">
            <a:avLst/>
          </a:prstGeom>
        </p:spPr>
        <p:txBody>
          <a:bodyPr lIns="0" rIns="0" anchor="b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© 2018 </a:t>
            </a:r>
            <a:r>
              <a:rPr lang="en-US" dirty="0" err="1"/>
              <a:t>DataStax</a:t>
            </a:r>
            <a:r>
              <a:rPr lang="en-US" dirty="0"/>
              <a:t>, All Rights Reserved. </a:t>
            </a:r>
            <a:r>
              <a:rPr lang="en-US" dirty="0" err="1"/>
              <a:t>DataStax</a:t>
            </a:r>
            <a:r>
              <a:rPr lang="en-US" dirty="0"/>
              <a:t> is a registered trademark of </a:t>
            </a:r>
            <a:r>
              <a:rPr lang="en-US" dirty="0" err="1"/>
              <a:t>DataStax</a:t>
            </a:r>
            <a:r>
              <a:rPr lang="en-US" dirty="0"/>
              <a:t>, Inc. and its subsidiaries in the United States and/or other countries. Apache Cassandra, Apache, Spark, and Cassandra are trademarks of the Apache Software Foundation or its subsidiaries in Canada, the United States and/or other countries.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1773973" y="1788839"/>
            <a:ext cx="3817970" cy="38666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pic>
        <p:nvPicPr>
          <p:cNvPr id="8" name="Shape 74" descr="line-dot-pattern@2x.png"/>
          <p:cNvPicPr preferRelativeResize="0"/>
          <p:nvPr userDrawn="1"/>
        </p:nvPicPr>
        <p:blipFill rotWithShape="1">
          <a:blip r:embed="rId4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ate Placeholder 12"/>
          <p:cNvSpPr>
            <a:spLocks noGrp="1"/>
          </p:cNvSpPr>
          <p:nvPr>
            <p:ph type="dt" sz="half" idx="2"/>
          </p:nvPr>
        </p:nvSpPr>
        <p:spPr>
          <a:xfrm>
            <a:off x="347472" y="4790122"/>
            <a:ext cx="5836800" cy="274637"/>
          </a:xfrm>
          <a:prstGeom prst="rect">
            <a:avLst/>
          </a:prstGeom>
        </p:spPr>
        <p:txBody>
          <a:bodyPr lIns="9144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endParaRPr lang="en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rgbClr val="BFBFBF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89965" y="4790122"/>
            <a:ext cx="7522370" cy="274637"/>
          </a:xfrm>
          <a:prstGeom prst="rect">
            <a:avLst/>
          </a:prstGeom>
        </p:spPr>
        <p:txBody>
          <a:bodyPr lIns="0" rIns="0" anchor="b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2018 </a:t>
            </a:r>
            <a:r>
              <a:rPr lang="en-US" dirty="0" err="1"/>
              <a:t>DataStax</a:t>
            </a:r>
            <a:r>
              <a:rPr lang="en-US" dirty="0"/>
              <a:t>, All Rights Reserved. </a:t>
            </a:r>
            <a:r>
              <a:rPr lang="en-US" dirty="0" err="1"/>
              <a:t>DataStax</a:t>
            </a:r>
            <a:r>
              <a:rPr lang="en-US" dirty="0"/>
              <a:t> is a registered trademark of </a:t>
            </a:r>
            <a:r>
              <a:rPr lang="en-US" dirty="0" err="1"/>
              <a:t>DataStax</a:t>
            </a:r>
            <a:r>
              <a:rPr lang="en-US" dirty="0"/>
              <a:t>, Inc. and its subsidiaries in the United States and/or other countries. Apache Cassandra, Apache, Spark, and Cassandra are trademarks of the Apache Software Foundation or its subsidiaries in Canada, the United States and/or other countries.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 Single Corner Rectangle 18"/>
          <p:cNvSpPr/>
          <p:nvPr userDrawn="1"/>
        </p:nvSpPr>
        <p:spPr>
          <a:xfrm rot="5400000">
            <a:off x="2000247" y="-2000250"/>
            <a:ext cx="5143501" cy="9144002"/>
          </a:xfrm>
          <a:prstGeom prst="round1Rect">
            <a:avLst>
              <a:gd name="adj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1773973" y="1788839"/>
            <a:ext cx="3817970" cy="38666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pic>
        <p:nvPicPr>
          <p:cNvPr id="17" name="Shape 74" descr="line-dot-pattern@2x.png"/>
          <p:cNvPicPr preferRelativeResize="0"/>
          <p:nvPr userDrawn="1"/>
        </p:nvPicPr>
        <p:blipFill rotWithShape="1">
          <a:blip r:embed="rId4" cstate="print">
            <a:alphaModFix amt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0"/>
            <a:ext cx="4286808" cy="40467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ate Placeholder 12"/>
          <p:cNvSpPr>
            <a:spLocks noGrp="1"/>
          </p:cNvSpPr>
          <p:nvPr>
            <p:ph type="dt" sz="half" idx="2"/>
          </p:nvPr>
        </p:nvSpPr>
        <p:spPr>
          <a:xfrm>
            <a:off x="347472" y="4790122"/>
            <a:ext cx="5836800" cy="274637"/>
          </a:xfrm>
          <a:prstGeom prst="rect">
            <a:avLst/>
          </a:prstGeom>
        </p:spPr>
        <p:txBody>
          <a:bodyPr lIns="9144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47472" y="4790122"/>
            <a:ext cx="7564863" cy="274637"/>
          </a:xfrm>
          <a:prstGeom prst="rect">
            <a:avLst/>
          </a:prstGeom>
        </p:spPr>
        <p:txBody>
          <a:bodyPr lIns="0" rIns="0" anchor="b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2018 </a:t>
            </a:r>
            <a:r>
              <a:rPr lang="en-US" dirty="0" err="1"/>
              <a:t>DataStax</a:t>
            </a:r>
            <a:r>
              <a:rPr lang="en-US" dirty="0"/>
              <a:t>, All Rights Reserved. </a:t>
            </a:r>
            <a:r>
              <a:rPr lang="en-US" dirty="0" err="1"/>
              <a:t>DataStax</a:t>
            </a:r>
            <a:r>
              <a:rPr lang="en-US" dirty="0"/>
              <a:t> is a registered trademark of </a:t>
            </a:r>
            <a:r>
              <a:rPr lang="en-US" dirty="0" err="1"/>
              <a:t>DataStax</a:t>
            </a:r>
            <a:r>
              <a:rPr lang="en-US" dirty="0"/>
              <a:t>, Inc. and its subsidiaries in the United States and/or other countries. Apache Cassandra, Apache, Spark, and Cassandra are trademarks of the Apache Software Foundation or its subsidiaries in Canada, the United States and/or other countries.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Text Slide">
  <p:cSld name="1_Blue Text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rot="10800000" flipH="1">
            <a:off x="-1" y="-6"/>
            <a:ext cx="9144001" cy="866491"/>
          </a:xfrm>
          <a:prstGeom prst="round1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70472"/>
            <a:ext cx="6726195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8" name="Shape 28" descr="line-dot-pattern@2x.png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5400000">
            <a:off x="7179812" y="-1097707"/>
            <a:ext cx="866487" cy="306189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123949"/>
            <a:ext cx="8229600" cy="347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0" name="Shape 3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7524" y="4709160"/>
            <a:ext cx="2496312" cy="40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33"/>
          <p:cNvPicPr preferRelativeResize="0"/>
          <p:nvPr/>
        </p:nvPicPr>
        <p:blipFill rotWithShape="1">
          <a:blip r:embed="rId4" cstate="print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Date Placeholder 12"/>
          <p:cNvSpPr>
            <a:spLocks noGrp="1"/>
          </p:cNvSpPr>
          <p:nvPr>
            <p:ph type="dt" sz="half" idx="2"/>
          </p:nvPr>
        </p:nvSpPr>
        <p:spPr>
          <a:xfrm>
            <a:off x="347472" y="4790122"/>
            <a:ext cx="5836800" cy="274637"/>
          </a:xfrm>
          <a:prstGeom prst="rect">
            <a:avLst/>
          </a:prstGeom>
        </p:spPr>
        <p:txBody>
          <a:bodyPr lIns="9144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endParaRPr lang="en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rgbClr val="BFBFBF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89965" y="4790122"/>
            <a:ext cx="7522370" cy="274637"/>
          </a:xfrm>
          <a:prstGeom prst="rect">
            <a:avLst/>
          </a:prstGeom>
        </p:spPr>
        <p:txBody>
          <a:bodyPr lIns="0" rIns="0" anchor="b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© 2018 </a:t>
            </a:r>
            <a:r>
              <a:rPr lang="en-US" dirty="0" err="1"/>
              <a:t>DataStax</a:t>
            </a:r>
            <a:r>
              <a:rPr lang="en-US" dirty="0"/>
              <a:t>, All Rights Reserved. </a:t>
            </a:r>
            <a:r>
              <a:rPr lang="en-US" dirty="0" err="1"/>
              <a:t>DataStax</a:t>
            </a:r>
            <a:r>
              <a:rPr lang="en-US" dirty="0"/>
              <a:t> is a registered trademark of </a:t>
            </a:r>
            <a:r>
              <a:rPr lang="en-US" dirty="0" err="1"/>
              <a:t>DataStax</a:t>
            </a:r>
            <a:r>
              <a:rPr lang="en-US" dirty="0"/>
              <a:t>, Inc. and its subsidiaries in the United States and/or other countries. Apache Cassandra, Apache, Spark, and Cassandra are trademarks of the Apache Software Foundation or its subsidiaries in Canada, the United States and/or other countries.</a:t>
            </a:r>
          </a:p>
        </p:txBody>
      </p:sp>
    </p:spTree>
    <p:extLst>
      <p:ext uri="{BB962C8B-B14F-4D97-AF65-F5344CB8AC3E}">
        <p14:creationId xmlns:p14="http://schemas.microsoft.com/office/powerpoint/2010/main" val="5051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1_Section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 rot="10800000" flipH="1">
            <a:off x="0" y="0"/>
            <a:ext cx="6858000" cy="3687580"/>
          </a:xfrm>
          <a:prstGeom prst="round1Rect">
            <a:avLst>
              <a:gd name="adj" fmla="val 27925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Shape 12" descr="line-dot-pattern@2x.png"/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0" y="817418"/>
            <a:ext cx="5199810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1656672"/>
            <a:ext cx="558437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" name="Shape 14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9215" y="4803191"/>
            <a:ext cx="2284327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Date Placeholder 12"/>
          <p:cNvSpPr>
            <a:spLocks noGrp="1"/>
          </p:cNvSpPr>
          <p:nvPr>
            <p:ph type="dt" sz="half" idx="2"/>
          </p:nvPr>
        </p:nvSpPr>
        <p:spPr>
          <a:xfrm>
            <a:off x="347472" y="4790122"/>
            <a:ext cx="5836800" cy="274637"/>
          </a:xfrm>
          <a:prstGeom prst="rect">
            <a:avLst/>
          </a:prstGeom>
        </p:spPr>
        <p:txBody>
          <a:bodyPr lIns="9144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89965" y="4790122"/>
            <a:ext cx="7522370" cy="274637"/>
          </a:xfrm>
          <a:prstGeom prst="rect">
            <a:avLst/>
          </a:prstGeom>
        </p:spPr>
        <p:txBody>
          <a:bodyPr lIns="0" rIns="0" anchor="b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© 2018 </a:t>
            </a:r>
            <a:r>
              <a:rPr lang="en-US" dirty="0" err="1"/>
              <a:t>DataStax</a:t>
            </a:r>
            <a:r>
              <a:rPr lang="en-US" dirty="0"/>
              <a:t>, All Rights Reserved. </a:t>
            </a:r>
            <a:r>
              <a:rPr lang="en-US" dirty="0" err="1"/>
              <a:t>DataStax</a:t>
            </a:r>
            <a:r>
              <a:rPr lang="en-US" dirty="0"/>
              <a:t> is a registered trademark of </a:t>
            </a:r>
            <a:r>
              <a:rPr lang="en-US" dirty="0" err="1"/>
              <a:t>DataStax</a:t>
            </a:r>
            <a:r>
              <a:rPr lang="en-US" dirty="0"/>
              <a:t>, Inc. and its subsidiaries in the United States and/or other countries. Apache Cassandra, Apache, Spark, and Cassandra are trademarks of the Apache Software Foundation or its subsidiaries in Canada, the United States and/or other countries.</a:t>
            </a:r>
          </a:p>
        </p:txBody>
      </p:sp>
    </p:spTree>
    <p:extLst>
      <p:ext uri="{BB962C8B-B14F-4D97-AF65-F5344CB8AC3E}">
        <p14:creationId xmlns:p14="http://schemas.microsoft.com/office/powerpoint/2010/main" val="81469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2"/>
          <p:cNvSpPr>
            <a:spLocks noGrp="1"/>
          </p:cNvSpPr>
          <p:nvPr>
            <p:ph type="dt" sz="half" idx="2"/>
          </p:nvPr>
        </p:nvSpPr>
        <p:spPr>
          <a:xfrm>
            <a:off x="347472" y="4790122"/>
            <a:ext cx="5836800" cy="274637"/>
          </a:xfrm>
          <a:prstGeom prst="rect">
            <a:avLst/>
          </a:prstGeom>
        </p:spPr>
        <p:txBody>
          <a:bodyPr lIns="9144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endParaRPr lang="en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rgbClr val="BFBFBF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826235" y="4790122"/>
            <a:ext cx="3086100" cy="274637"/>
          </a:xfrm>
          <a:prstGeom prst="rect">
            <a:avLst/>
          </a:prstGeom>
        </p:spPr>
        <p:txBody>
          <a:bodyPr lIns="0" rIns="0" anchor="b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© 2018 DataStax, All Rights Reserved. DataStax is a registered trademark of DataStax, Inc. and its subsidiaries in the United States and/or other countries. Apache Cassandra, Apache, Spark, and Cassandra are trademarks of the Apache Software Foundation or its subsidiaries in Canada, the United States and/or other countries.</a:t>
            </a:r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5" r:id="rId3"/>
    <p:sldLayoutId id="2147483696" r:id="rId4"/>
    <p:sldLayoutId id="2147483710" r:id="rId5"/>
    <p:sldLayoutId id="2147483705" r:id="rId6"/>
    <p:sldLayoutId id="2147483698" r:id="rId7"/>
    <p:sldLayoutId id="2147483711" r:id="rId8"/>
    <p:sldLayoutId id="2147483712" r:id="rId9"/>
    <p:sldLayoutId id="2147483717" r:id="rId10"/>
    <p:sldLayoutId id="2147483724" r:id="rId11"/>
    <p:sldLayoutId id="2147483728" r:id="rId12"/>
    <p:sldLayoutId id="2147483729" r:id="rId13"/>
    <p:sldLayoutId id="2147483730" r:id="rId14"/>
    <p:sldLayoutId id="2147483733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151" userDrawn="1">
          <p15:clr>
            <a:srgbClr val="F26B43"/>
          </p15:clr>
        </p15:guide>
        <p15:guide id="2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83764" y="1334611"/>
            <a:ext cx="4053258" cy="1524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rmAutofit fontScale="90000"/>
          </a:bodyPr>
          <a:lstStyle/>
          <a:p>
            <a:pPr lvl="0">
              <a:lnSpc>
                <a:spcPct val="100000"/>
              </a:lnSpc>
              <a:buSzPts val="3600"/>
            </a:pPr>
            <a:r>
              <a:rPr lang="en-US" sz="4900" dirty="0">
                <a:latin typeface="Calibri" panose="020F0502020204030204" pitchFamily="34" charset="0"/>
                <a:cs typeface="Calibri" panose="020F0502020204030204" pitchFamily="34" charset="0"/>
              </a:rPr>
              <a:t>DSE JDBC Driver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Installation and Use</a:t>
            </a:r>
            <a:endParaRPr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99060" y="4789170"/>
            <a:ext cx="28956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dt" idx="10"/>
          </p:nvPr>
        </p:nvSpPr>
        <p:spPr>
          <a:xfrm>
            <a:off x="474791" y="479012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DataStax, All Rights Reserved.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ftr" idx="11"/>
          </p:nvPr>
        </p:nvSpPr>
        <p:spPr>
          <a:xfrm>
            <a:off x="3028950" y="4789169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D8DFEDD4-614C-467C-9DC0-B48AEE38DC64}"/>
              </a:ext>
            </a:extLst>
          </p:cNvPr>
          <p:cNvSpPr txBox="1">
            <a:spLocks/>
          </p:cNvSpPr>
          <p:nvPr/>
        </p:nvSpPr>
        <p:spPr>
          <a:xfrm>
            <a:off x="347472" y="4790122"/>
            <a:ext cx="5836800" cy="2746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kern="1200" dirty="0">
                <a:solidFill>
                  <a:srgbClr val="BFBFBF"/>
                </a:solidFill>
                <a:latin typeface="Arial" charset="0"/>
                <a:cs typeface="Arial" charset="0"/>
              </a:rPr>
              <a:t>© 2018 DataStax, All Rights Reserved. DataStax is a registered trademark of DataStax, Inc. and its subsidiaries in the United States and/or other countries. Apache Cassandra, Apache, Spark, and Cassandra are trademarks of the Apache Software Foundation or its subsidiaries in Canada, the United States and/or other countries.</a:t>
            </a:r>
            <a:endParaRPr lang="en" sz="600" kern="1200" dirty="0">
              <a:solidFill>
                <a:srgbClr val="BFBFBF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44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 txBox="1">
            <a:spLocks noGrp="1"/>
          </p:cNvSpPr>
          <p:nvPr>
            <p:ph type="title"/>
          </p:nvPr>
        </p:nvSpPr>
        <p:spPr>
          <a:xfrm>
            <a:off x="457200" y="1656672"/>
            <a:ext cx="6477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Connect</a:t>
            </a:r>
            <a:endParaRPr lang="en" sz="40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CA3F6-9BF3-9640-9039-906AF661142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18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6C65216-D7D4-4EB6-87F1-D14EE6B4B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21"/>
          <a:stretch/>
        </p:blipFill>
        <p:spPr>
          <a:xfrm>
            <a:off x="869589" y="996278"/>
            <a:ext cx="5332035" cy="394972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82434B-8197-1244-8870-2887042B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9" y="226930"/>
            <a:ext cx="6726195" cy="5480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Connect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36607-CDA3-E74D-B931-F2D3A3FCA6C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9060" y="4789170"/>
            <a:ext cx="289500" cy="274500"/>
          </a:xfrm>
          <a:prstGeom prst="rect">
            <a:avLst/>
          </a:prstGeom>
        </p:spPr>
        <p:txBody>
          <a:bodyPr/>
          <a:lstStyle/>
          <a:p>
            <a:fld id="{B2ACA3F6-9BF3-9640-9039-906AF661142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FA2E60-478D-4E0A-A981-CBF2AD9CAD4C}"/>
              </a:ext>
            </a:extLst>
          </p:cNvPr>
          <p:cNvSpPr/>
          <p:nvPr/>
        </p:nvSpPr>
        <p:spPr>
          <a:xfrm>
            <a:off x="3134195" y="2670772"/>
            <a:ext cx="767849" cy="262551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E863BC-0DEF-4AB3-B23C-C99D578933BC}"/>
              </a:ext>
            </a:extLst>
          </p:cNvPr>
          <p:cNvSpPr/>
          <p:nvPr/>
        </p:nvSpPr>
        <p:spPr>
          <a:xfrm>
            <a:off x="2366346" y="3085723"/>
            <a:ext cx="847634" cy="879695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2434B-8197-1244-8870-2887042B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9" y="226930"/>
            <a:ext cx="6726195" cy="5480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Connect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36607-CDA3-E74D-B931-F2D3A3FCA6C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9060" y="4789170"/>
            <a:ext cx="289500" cy="274500"/>
          </a:xfrm>
          <a:prstGeom prst="rect">
            <a:avLst/>
          </a:prstGeom>
        </p:spPr>
        <p:txBody>
          <a:bodyPr/>
          <a:lstStyle/>
          <a:p>
            <a:fld id="{B2ACA3F6-9BF3-9640-9039-906AF661142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FA6019-787D-4E7E-8A00-46B623B15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17" y="1027615"/>
            <a:ext cx="1611574" cy="129912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B476DC-DFF7-4C14-953C-53867FDA6BBB}"/>
              </a:ext>
            </a:extLst>
          </p:cNvPr>
          <p:cNvSpPr/>
          <p:nvPr/>
        </p:nvSpPr>
        <p:spPr>
          <a:xfrm>
            <a:off x="1377824" y="1414627"/>
            <a:ext cx="495668" cy="468494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433FF-9F37-4E30-AE1A-19D11884EF16}"/>
              </a:ext>
            </a:extLst>
          </p:cNvPr>
          <p:cNvSpPr/>
          <p:nvPr/>
        </p:nvSpPr>
        <p:spPr>
          <a:xfrm>
            <a:off x="260832" y="1097023"/>
            <a:ext cx="495668" cy="1229717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45A225-FD28-4CDA-A51C-686E87CB31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99"/>
          <a:stretch/>
        </p:blipFill>
        <p:spPr>
          <a:xfrm>
            <a:off x="3089794" y="1097023"/>
            <a:ext cx="5208384" cy="369687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91F366-4AA2-41BD-B0C0-D7620B092845}"/>
              </a:ext>
            </a:extLst>
          </p:cNvPr>
          <p:cNvSpPr/>
          <p:nvPr/>
        </p:nvSpPr>
        <p:spPr>
          <a:xfrm>
            <a:off x="4324165" y="1097023"/>
            <a:ext cx="2357291" cy="317604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9EEB34-BBF4-404A-9116-5BE58E735AC1}"/>
              </a:ext>
            </a:extLst>
          </p:cNvPr>
          <p:cNvSpPr/>
          <p:nvPr/>
        </p:nvSpPr>
        <p:spPr>
          <a:xfrm>
            <a:off x="4324166" y="1428121"/>
            <a:ext cx="1958940" cy="317604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C553BC-D8CC-455A-9D6A-FC0843B468E5}"/>
              </a:ext>
            </a:extLst>
          </p:cNvPr>
          <p:cNvSpPr/>
          <p:nvPr/>
        </p:nvSpPr>
        <p:spPr>
          <a:xfrm>
            <a:off x="4324166" y="1831643"/>
            <a:ext cx="2357290" cy="317604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1085A1-277A-437C-A1C2-F4AF7202F5EF}"/>
              </a:ext>
            </a:extLst>
          </p:cNvPr>
          <p:cNvSpPr/>
          <p:nvPr/>
        </p:nvSpPr>
        <p:spPr>
          <a:xfrm>
            <a:off x="6124296" y="4371567"/>
            <a:ext cx="783498" cy="317604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007A58-732A-4FBF-97F1-14DA033227FF}"/>
              </a:ext>
            </a:extLst>
          </p:cNvPr>
          <p:cNvSpPr/>
          <p:nvPr/>
        </p:nvSpPr>
        <p:spPr>
          <a:xfrm>
            <a:off x="4502032" y="4389673"/>
            <a:ext cx="783498" cy="317604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9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2434B-8197-1244-8870-2887042B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9" y="226930"/>
            <a:ext cx="6726195" cy="5480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Connect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36607-CDA3-E74D-B931-F2D3A3FCA6C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9060" y="4789170"/>
            <a:ext cx="289500" cy="274500"/>
          </a:xfrm>
          <a:prstGeom prst="rect">
            <a:avLst/>
          </a:prstGeom>
        </p:spPr>
        <p:txBody>
          <a:bodyPr/>
          <a:lstStyle/>
          <a:p>
            <a:fld id="{B2ACA3F6-9BF3-9640-9039-906AF661142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0E8FF-C5D5-4783-90EC-CCF591CAE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9" y="1007198"/>
            <a:ext cx="3223667" cy="371961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03DF263-1F4D-42A2-BD64-2DA627E24D25}"/>
              </a:ext>
            </a:extLst>
          </p:cNvPr>
          <p:cNvSpPr/>
          <p:nvPr/>
        </p:nvSpPr>
        <p:spPr>
          <a:xfrm>
            <a:off x="590172" y="4354716"/>
            <a:ext cx="2524220" cy="250079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653463-6B6B-4808-9140-B16CB7EE8EC5}"/>
              </a:ext>
            </a:extLst>
          </p:cNvPr>
          <p:cNvGrpSpPr/>
          <p:nvPr/>
        </p:nvGrpSpPr>
        <p:grpSpPr>
          <a:xfrm>
            <a:off x="3909917" y="1007198"/>
            <a:ext cx="3433537" cy="3597597"/>
            <a:chOff x="3909917" y="1007198"/>
            <a:chExt cx="3433537" cy="35975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F0AA55-6F2B-4189-9C38-E6948BC4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9917" y="1007198"/>
              <a:ext cx="3433537" cy="3597597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E8DD59C-E93A-4A28-9EE1-5F787C215B6C}"/>
                </a:ext>
              </a:extLst>
            </p:cNvPr>
            <p:cNvSpPr/>
            <p:nvPr/>
          </p:nvSpPr>
          <p:spPr>
            <a:xfrm>
              <a:off x="4535788" y="4191755"/>
              <a:ext cx="1059254" cy="324301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375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 txBox="1">
            <a:spLocks noGrp="1"/>
          </p:cNvSpPr>
          <p:nvPr>
            <p:ph type="title"/>
          </p:nvPr>
        </p:nvSpPr>
        <p:spPr>
          <a:xfrm>
            <a:off x="457200" y="1656672"/>
            <a:ext cx="6477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Query</a:t>
            </a:r>
            <a:endParaRPr lang="en" sz="40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CA3F6-9BF3-9640-9039-906AF661142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2434B-8197-1244-8870-2887042B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9" y="226930"/>
            <a:ext cx="6726195" cy="5480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36607-CDA3-E74D-B931-F2D3A3FCA6C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9060" y="4789170"/>
            <a:ext cx="289500" cy="274500"/>
          </a:xfrm>
          <a:prstGeom prst="rect">
            <a:avLst/>
          </a:prstGeom>
        </p:spPr>
        <p:txBody>
          <a:bodyPr/>
          <a:lstStyle/>
          <a:p>
            <a:fld id="{B2ACA3F6-9BF3-9640-9039-906AF661142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1A183F-81F2-4DC8-8AAD-E0DE1121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1" y="908882"/>
            <a:ext cx="8193913" cy="391457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D7082E-7397-4FDA-9C49-2911FDF983C8}"/>
              </a:ext>
            </a:extLst>
          </p:cNvPr>
          <p:cNvSpPr/>
          <p:nvPr/>
        </p:nvSpPr>
        <p:spPr>
          <a:xfrm>
            <a:off x="99061" y="1466663"/>
            <a:ext cx="643323" cy="199176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4291BD-0AF4-4B77-8936-FF09E8490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10" y="963695"/>
            <a:ext cx="7659865" cy="38672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82434B-8197-1244-8870-2887042B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9" y="226930"/>
            <a:ext cx="6726195" cy="5480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36607-CDA3-E74D-B931-F2D3A3FCA6C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9060" y="4789170"/>
            <a:ext cx="289500" cy="274500"/>
          </a:xfrm>
          <a:prstGeom prst="rect">
            <a:avLst/>
          </a:prstGeom>
        </p:spPr>
        <p:txBody>
          <a:bodyPr/>
          <a:lstStyle/>
          <a:p>
            <a:fld id="{B2ACA3F6-9BF3-9640-9039-906AF661142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D7082E-7397-4FDA-9C49-2911FDF983C8}"/>
              </a:ext>
            </a:extLst>
          </p:cNvPr>
          <p:cNvSpPr/>
          <p:nvPr/>
        </p:nvSpPr>
        <p:spPr>
          <a:xfrm>
            <a:off x="869133" y="1548145"/>
            <a:ext cx="425510" cy="199176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922768-9177-4864-9C61-CEBF75559C85}"/>
              </a:ext>
            </a:extLst>
          </p:cNvPr>
          <p:cNvSpPr/>
          <p:nvPr/>
        </p:nvSpPr>
        <p:spPr>
          <a:xfrm>
            <a:off x="252863" y="2017415"/>
            <a:ext cx="5957814" cy="199176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3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3" name="Google Shape;5953;p124"/>
          <p:cNvSpPr txBox="1">
            <a:spLocks noGrp="1"/>
          </p:cNvSpPr>
          <p:nvPr>
            <p:ph type="sldNum" idx="4294967295"/>
          </p:nvPr>
        </p:nvSpPr>
        <p:spPr>
          <a:xfrm>
            <a:off x="99060" y="4789170"/>
            <a:ext cx="289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6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4" name="Google Shape;5954;p124"/>
          <p:cNvSpPr txBox="1">
            <a:spLocks noGrp="1"/>
          </p:cNvSpPr>
          <p:nvPr>
            <p:ph type="sldNum" idx="4294967295"/>
          </p:nvPr>
        </p:nvSpPr>
        <p:spPr>
          <a:xfrm>
            <a:off x="80683" y="4789169"/>
            <a:ext cx="309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6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96C078-A304-471E-956D-A17CF32D21F3}"/>
              </a:ext>
            </a:extLst>
          </p:cNvPr>
          <p:cNvGrpSpPr/>
          <p:nvPr/>
        </p:nvGrpSpPr>
        <p:grpSpPr>
          <a:xfrm>
            <a:off x="556050" y="1029965"/>
            <a:ext cx="7749343" cy="3120105"/>
            <a:chOff x="556050" y="1029965"/>
            <a:chExt cx="7749343" cy="312010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38C2031-AA12-4BCC-AC6F-C0182B033146}"/>
                </a:ext>
              </a:extLst>
            </p:cNvPr>
            <p:cNvGrpSpPr/>
            <p:nvPr/>
          </p:nvGrpSpPr>
          <p:grpSpPr>
            <a:xfrm>
              <a:off x="556050" y="1029975"/>
              <a:ext cx="2025951" cy="1129374"/>
              <a:chOff x="556050" y="1029975"/>
              <a:chExt cx="2025951" cy="1129374"/>
            </a:xfrm>
          </p:grpSpPr>
          <p:pic>
            <p:nvPicPr>
              <p:cNvPr id="5985" name="Google Shape;5985;p124"/>
              <p:cNvPicPr preferRelativeResize="0"/>
              <p:nvPr/>
            </p:nvPicPr>
            <p:blipFill rotWithShape="1">
              <a:blip r:embed="rId3">
                <a:alphaModFix/>
              </a:blip>
              <a:srcRect t="21184" b="21184"/>
              <a:stretch/>
            </p:blipFill>
            <p:spPr>
              <a:xfrm>
                <a:off x="556050" y="1029975"/>
                <a:ext cx="2025951" cy="11293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86" name="Google Shape;5986;p124"/>
              <p:cNvSpPr txBox="1"/>
              <p:nvPr/>
            </p:nvSpPr>
            <p:spPr>
              <a:xfrm>
                <a:off x="1009049" y="1533925"/>
                <a:ext cx="12615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Your Datacenter</a:t>
                </a:r>
                <a:endParaRPr sz="1200" b="1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1" name="Google Shape;5981;p124"/>
            <p:cNvGrpSpPr/>
            <p:nvPr/>
          </p:nvGrpSpPr>
          <p:grpSpPr>
            <a:xfrm>
              <a:off x="6585776" y="3018721"/>
              <a:ext cx="1120296" cy="1126217"/>
              <a:chOff x="7136445" y="1278786"/>
              <a:chExt cx="1463101" cy="1470833"/>
            </a:xfrm>
          </p:grpSpPr>
          <p:sp>
            <p:nvSpPr>
              <p:cNvPr id="5982" name="Google Shape;5982;p124"/>
              <p:cNvSpPr/>
              <p:nvPr/>
            </p:nvSpPr>
            <p:spPr>
              <a:xfrm>
                <a:off x="7136446" y="1286519"/>
                <a:ext cx="1463100" cy="1463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3" name="Google Shape;5983;p124"/>
              <p:cNvSpPr txBox="1"/>
              <p:nvPr/>
            </p:nvSpPr>
            <p:spPr>
              <a:xfrm>
                <a:off x="7136445" y="2292159"/>
                <a:ext cx="1443900" cy="36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1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Scalable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984" name="Google Shape;5984;p12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243189" y="1278786"/>
                <a:ext cx="1203157" cy="12031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77" name="Google Shape;5977;p124"/>
            <p:cNvGrpSpPr/>
            <p:nvPr/>
          </p:nvGrpSpPr>
          <p:grpSpPr>
            <a:xfrm>
              <a:off x="5313124" y="3018721"/>
              <a:ext cx="1120296" cy="1126217"/>
              <a:chOff x="5474369" y="1278786"/>
              <a:chExt cx="1463101" cy="1470833"/>
            </a:xfrm>
          </p:grpSpPr>
          <p:sp>
            <p:nvSpPr>
              <p:cNvPr id="5978" name="Google Shape;5978;p124"/>
              <p:cNvSpPr/>
              <p:nvPr/>
            </p:nvSpPr>
            <p:spPr>
              <a:xfrm>
                <a:off x="5474370" y="1286519"/>
                <a:ext cx="1463100" cy="14631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9" name="Google Shape;5979;p124"/>
              <p:cNvSpPr txBox="1"/>
              <p:nvPr/>
            </p:nvSpPr>
            <p:spPr>
              <a:xfrm>
                <a:off x="5474369" y="2292159"/>
                <a:ext cx="1443900" cy="36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Distributed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980" name="Google Shape;5980;p12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588803" y="1278786"/>
                <a:ext cx="1203157" cy="12031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73" name="Google Shape;5973;p124"/>
            <p:cNvGrpSpPr/>
            <p:nvPr/>
          </p:nvGrpSpPr>
          <p:grpSpPr>
            <a:xfrm>
              <a:off x="4040472" y="3018721"/>
              <a:ext cx="1120296" cy="1126217"/>
              <a:chOff x="3812292" y="1278786"/>
              <a:chExt cx="1463101" cy="1470833"/>
            </a:xfrm>
          </p:grpSpPr>
          <p:sp>
            <p:nvSpPr>
              <p:cNvPr id="5974" name="Google Shape;5974;p124"/>
              <p:cNvSpPr/>
              <p:nvPr/>
            </p:nvSpPr>
            <p:spPr>
              <a:xfrm>
                <a:off x="3812293" y="1286519"/>
                <a:ext cx="1463100" cy="14631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5" name="Google Shape;5975;p124"/>
              <p:cNvSpPr txBox="1"/>
              <p:nvPr/>
            </p:nvSpPr>
            <p:spPr>
              <a:xfrm>
                <a:off x="3812292" y="2292159"/>
                <a:ext cx="1443900" cy="36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Real-Time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976" name="Google Shape;5976;p12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934416" y="1278786"/>
                <a:ext cx="1203157" cy="12031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69" name="Google Shape;5969;p124"/>
            <p:cNvGrpSpPr/>
            <p:nvPr/>
          </p:nvGrpSpPr>
          <p:grpSpPr>
            <a:xfrm>
              <a:off x="2767819" y="3018721"/>
              <a:ext cx="1120296" cy="1126217"/>
              <a:chOff x="2150215" y="1278786"/>
              <a:chExt cx="1463101" cy="1470833"/>
            </a:xfrm>
          </p:grpSpPr>
          <p:sp>
            <p:nvSpPr>
              <p:cNvPr id="5970" name="Google Shape;5970;p124"/>
              <p:cNvSpPr/>
              <p:nvPr/>
            </p:nvSpPr>
            <p:spPr>
              <a:xfrm>
                <a:off x="2150216" y="1286519"/>
                <a:ext cx="1463100" cy="14631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1" name="Google Shape;5971;p124"/>
              <p:cNvSpPr txBox="1"/>
              <p:nvPr/>
            </p:nvSpPr>
            <p:spPr>
              <a:xfrm>
                <a:off x="2150215" y="2292159"/>
                <a:ext cx="1443900" cy="36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Always-On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972" name="Google Shape;5972;p124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280030" y="1278786"/>
                <a:ext cx="1203157" cy="12031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55" name="Google Shape;5955;p124"/>
            <p:cNvGrpSpPr/>
            <p:nvPr/>
          </p:nvGrpSpPr>
          <p:grpSpPr>
            <a:xfrm>
              <a:off x="2426373" y="1029965"/>
              <a:ext cx="5879020" cy="1129374"/>
              <a:chOff x="1457875" y="1391306"/>
              <a:chExt cx="6235702" cy="1197894"/>
            </a:xfrm>
          </p:grpSpPr>
          <p:pic>
            <p:nvPicPr>
              <p:cNvPr id="5956" name="Google Shape;5956;p124"/>
              <p:cNvPicPr preferRelativeResize="0"/>
              <p:nvPr/>
            </p:nvPicPr>
            <p:blipFill rotWithShape="1">
              <a:blip r:embed="rId3">
                <a:alphaModFix/>
              </a:blip>
              <a:srcRect t="21184" b="21184"/>
              <a:stretch/>
            </p:blipFill>
            <p:spPr>
              <a:xfrm>
                <a:off x="1457875" y="1391306"/>
                <a:ext cx="2078568" cy="11978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57" name="Google Shape;5957;p124"/>
              <p:cNvPicPr preferRelativeResize="0"/>
              <p:nvPr/>
            </p:nvPicPr>
            <p:blipFill rotWithShape="1">
              <a:blip r:embed="rId3">
                <a:alphaModFix/>
              </a:blip>
              <a:srcRect t="21184" b="21184"/>
              <a:stretch/>
            </p:blipFill>
            <p:spPr>
              <a:xfrm>
                <a:off x="3536442" y="1391306"/>
                <a:ext cx="2078568" cy="11978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58" name="Google Shape;5958;p124"/>
              <p:cNvPicPr preferRelativeResize="0"/>
              <p:nvPr/>
            </p:nvPicPr>
            <p:blipFill rotWithShape="1">
              <a:blip r:embed="rId3">
                <a:alphaModFix/>
              </a:blip>
              <a:srcRect t="21184" b="21184"/>
              <a:stretch/>
            </p:blipFill>
            <p:spPr>
              <a:xfrm>
                <a:off x="5615009" y="1391306"/>
                <a:ext cx="2078568" cy="11978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59" name="Google Shape;5959;p124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1948296" y="1954255"/>
                <a:ext cx="1086565" cy="3368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60" name="Google Shape;5960;p124"/>
              <p:cNvPicPr preferRelativeResize="0"/>
              <p:nvPr/>
            </p:nvPicPr>
            <p:blipFill rotWithShape="1">
              <a:blip r:embed="rId9">
                <a:alphaModFix/>
              </a:blip>
              <a:srcRect t="5570" b="9"/>
              <a:stretch/>
            </p:blipFill>
            <p:spPr>
              <a:xfrm>
                <a:off x="4337123" y="1849369"/>
                <a:ext cx="542305" cy="5120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61" name="Google Shape;5961;p124"/>
              <p:cNvPicPr preferRelativeResize="0"/>
              <p:nvPr/>
            </p:nvPicPr>
            <p:blipFill rotWithShape="1">
              <a:blip r:embed="rId10">
                <a:alphaModFix/>
              </a:blip>
              <a:srcRect l="20496" t="18545" r="21992" b="14692"/>
              <a:stretch/>
            </p:blipFill>
            <p:spPr>
              <a:xfrm>
                <a:off x="6318369" y="1920236"/>
                <a:ext cx="705168" cy="4304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963" name="Google Shape;5963;p124"/>
            <p:cNvSpPr txBox="1"/>
            <p:nvPr/>
          </p:nvSpPr>
          <p:spPr>
            <a:xfrm>
              <a:off x="1259675" y="2515075"/>
              <a:ext cx="66819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1" i="0" u="none" strike="noStrike" cap="none" dirty="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Masterless and Active Everywhere Database</a:t>
              </a:r>
              <a:endParaRPr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65" name="Google Shape;5965;p124"/>
            <p:cNvGrpSpPr/>
            <p:nvPr/>
          </p:nvGrpSpPr>
          <p:grpSpPr>
            <a:xfrm>
              <a:off x="1504258" y="3024281"/>
              <a:ext cx="1120915" cy="1125789"/>
              <a:chOff x="573434" y="3421950"/>
              <a:chExt cx="1463911" cy="1470272"/>
            </a:xfrm>
          </p:grpSpPr>
          <p:sp>
            <p:nvSpPr>
              <p:cNvPr id="5966" name="Google Shape;5966;p124"/>
              <p:cNvSpPr/>
              <p:nvPr/>
            </p:nvSpPr>
            <p:spPr>
              <a:xfrm>
                <a:off x="574245" y="3429122"/>
                <a:ext cx="1463100" cy="1463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967" name="Google Shape;5967;p124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700279" y="3421950"/>
                <a:ext cx="1203157" cy="120315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68" name="Google Shape;5968;p124"/>
              <p:cNvSpPr txBox="1"/>
              <p:nvPr/>
            </p:nvSpPr>
            <p:spPr>
              <a:xfrm>
                <a:off x="573434" y="4445980"/>
                <a:ext cx="1443901" cy="3618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1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Contextual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" name="Title 4">
            <a:extLst>
              <a:ext uri="{FF2B5EF4-FFF2-40B4-BE49-F238E27FC236}">
                <a16:creationId xmlns:a16="http://schemas.microsoft.com/office/drawing/2014/main" id="{43C74EB8-5652-4DAC-B237-4B271E48F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9" y="226930"/>
            <a:ext cx="6726195" cy="5480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8875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D74DDC2-FDC3-BE4C-B44E-B8C9A914E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B2ACA3F6-9BF3-9640-9039-906AF661142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72804-FE52-4C33-AF64-706FB2462CCE}"/>
              </a:ext>
            </a:extLst>
          </p:cNvPr>
          <p:cNvSpPr txBox="1"/>
          <p:nvPr/>
        </p:nvSpPr>
        <p:spPr>
          <a:xfrm>
            <a:off x="457200" y="1249378"/>
            <a:ext cx="732444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Install a JDBC-based query tool (Squirrel)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Install the DSE JDBC driver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Connect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86596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 txBox="1">
            <a:spLocks noGrp="1"/>
          </p:cNvSpPr>
          <p:nvPr>
            <p:ph type="title"/>
          </p:nvPr>
        </p:nvSpPr>
        <p:spPr>
          <a:xfrm>
            <a:off x="457200" y="1656672"/>
            <a:ext cx="6477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Install Squirrel</a:t>
            </a:r>
            <a:endParaRPr lang="en" sz="40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CA3F6-9BF3-9640-9039-906AF661142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41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2434B-8197-1244-8870-2887042B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9" y="226930"/>
            <a:ext cx="6726195" cy="5480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Install Squirrel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36607-CDA3-E74D-B931-F2D3A3FCA6C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9060" y="4789170"/>
            <a:ext cx="289500" cy="274500"/>
          </a:xfrm>
          <a:prstGeom prst="rect">
            <a:avLst/>
          </a:prstGeom>
        </p:spPr>
        <p:txBody>
          <a:bodyPr/>
          <a:lstStyle/>
          <a:p>
            <a:fld id="{B2ACA3F6-9BF3-9640-9039-906AF661142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A9FF9-FA1D-4A12-98B7-FD4546E3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95" y="906870"/>
            <a:ext cx="7302140" cy="393550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CEC235-1E37-4FD8-A597-3551881E1D5F}"/>
              </a:ext>
            </a:extLst>
          </p:cNvPr>
          <p:cNvSpPr/>
          <p:nvPr/>
        </p:nvSpPr>
        <p:spPr>
          <a:xfrm>
            <a:off x="669957" y="888764"/>
            <a:ext cx="2752254" cy="279134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6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2434B-8197-1244-8870-2887042B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9" y="226930"/>
            <a:ext cx="6726195" cy="5480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Install Squirrel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36607-CDA3-E74D-B931-F2D3A3FCA6C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9060" y="4789170"/>
            <a:ext cx="289500" cy="274500"/>
          </a:xfrm>
          <a:prstGeom prst="rect">
            <a:avLst/>
          </a:prstGeom>
        </p:spPr>
        <p:txBody>
          <a:bodyPr/>
          <a:lstStyle/>
          <a:p>
            <a:fld id="{B2ACA3F6-9BF3-9640-9039-906AF661142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D1A8A7-406C-4E0A-AAD4-4C4981774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51" y="930904"/>
            <a:ext cx="5275467" cy="393512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69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2434B-8197-1244-8870-2887042B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9" y="226930"/>
            <a:ext cx="6726195" cy="5480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Install Squirrel (Mac)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36607-CDA3-E74D-B931-F2D3A3FCA6C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9060" y="4789170"/>
            <a:ext cx="289500" cy="274500"/>
          </a:xfrm>
          <a:prstGeom prst="rect">
            <a:avLst/>
          </a:prstGeom>
        </p:spPr>
        <p:txBody>
          <a:bodyPr/>
          <a:lstStyle/>
          <a:p>
            <a:fld id="{B2ACA3F6-9BF3-9640-9039-906AF661142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0EF49-6E0F-40C0-B604-E3637783B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60" y="937223"/>
            <a:ext cx="5170268" cy="387388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724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 txBox="1">
            <a:spLocks noGrp="1"/>
          </p:cNvSpPr>
          <p:nvPr>
            <p:ph type="title"/>
          </p:nvPr>
        </p:nvSpPr>
        <p:spPr>
          <a:xfrm>
            <a:off x="457200" y="1656672"/>
            <a:ext cx="6477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Install JDBC Driver</a:t>
            </a:r>
            <a:endParaRPr lang="en" sz="40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CA3F6-9BF3-9640-9039-906AF661142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24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2434B-8197-1244-8870-2887042B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9" y="226930"/>
            <a:ext cx="6726195" cy="5480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Install JDBC Driver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36607-CDA3-E74D-B931-F2D3A3FCA6C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9060" y="4789170"/>
            <a:ext cx="289500" cy="274500"/>
          </a:xfrm>
          <a:prstGeom prst="rect">
            <a:avLst/>
          </a:prstGeom>
        </p:spPr>
        <p:txBody>
          <a:bodyPr/>
          <a:lstStyle/>
          <a:p>
            <a:fld id="{B2ACA3F6-9BF3-9640-9039-906AF661142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C31411-B2C2-429C-B3D0-29F626F80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1081106"/>
            <a:ext cx="5444732" cy="156250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ABF296-A463-46DE-A540-78852CB75AC4}"/>
              </a:ext>
            </a:extLst>
          </p:cNvPr>
          <p:cNvSpPr/>
          <p:nvPr/>
        </p:nvSpPr>
        <p:spPr>
          <a:xfrm>
            <a:off x="896294" y="2237896"/>
            <a:ext cx="2073243" cy="315180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5193F0-59FF-4A84-AF79-9F556A349F82}"/>
              </a:ext>
            </a:extLst>
          </p:cNvPr>
          <p:cNvGrpSpPr/>
          <p:nvPr/>
        </p:nvGrpSpPr>
        <p:grpSpPr>
          <a:xfrm>
            <a:off x="2659634" y="2553076"/>
            <a:ext cx="6227191" cy="1991320"/>
            <a:chOff x="2659634" y="2553076"/>
            <a:chExt cx="6227191" cy="19913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2B68A4-C5CB-4A36-814E-70B617BD3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9634" y="2553076"/>
              <a:ext cx="6227191" cy="1991320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44E158-E97E-41CE-A454-1E0C07F3C6A8}"/>
                </a:ext>
              </a:extLst>
            </p:cNvPr>
            <p:cNvSpPr/>
            <p:nvPr/>
          </p:nvSpPr>
          <p:spPr>
            <a:xfrm>
              <a:off x="6154849" y="4001813"/>
              <a:ext cx="961175" cy="31518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384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850E855-0FD8-40B5-AC20-7116C9A21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631" y="897659"/>
            <a:ext cx="5029200" cy="41624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82434B-8197-1244-8870-2887042B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9" y="226930"/>
            <a:ext cx="6726195" cy="5480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Install JDBC Driver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36607-CDA3-E74D-B931-F2D3A3FCA6C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9060" y="4789170"/>
            <a:ext cx="289500" cy="274500"/>
          </a:xfrm>
          <a:prstGeom prst="rect">
            <a:avLst/>
          </a:prstGeom>
        </p:spPr>
        <p:txBody>
          <a:bodyPr/>
          <a:lstStyle/>
          <a:p>
            <a:fld id="{B2ACA3F6-9BF3-9640-9039-906AF661142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7BE3AE-E72D-4758-9B89-B9CA122C2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26" y="949651"/>
            <a:ext cx="3314700" cy="385762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FA2E60-478D-4E0A-A981-CBF2AD9CAD4C}"/>
              </a:ext>
            </a:extLst>
          </p:cNvPr>
          <p:cNvSpPr/>
          <p:nvPr/>
        </p:nvSpPr>
        <p:spPr>
          <a:xfrm>
            <a:off x="79829" y="2571750"/>
            <a:ext cx="308731" cy="778032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2A0D52-886C-48E2-B036-ABFE37A6B93C}"/>
              </a:ext>
            </a:extLst>
          </p:cNvPr>
          <p:cNvSpPr/>
          <p:nvPr/>
        </p:nvSpPr>
        <p:spPr>
          <a:xfrm>
            <a:off x="388560" y="1973277"/>
            <a:ext cx="308731" cy="268248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2CA72D-2D29-481E-ADB5-62A7D489A5EB}"/>
              </a:ext>
            </a:extLst>
          </p:cNvPr>
          <p:cNvSpPr/>
          <p:nvPr/>
        </p:nvSpPr>
        <p:spPr>
          <a:xfrm>
            <a:off x="4678393" y="1122630"/>
            <a:ext cx="1432695" cy="284466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C3AE60-B775-477B-95D3-34BA255B7321}"/>
              </a:ext>
            </a:extLst>
          </p:cNvPr>
          <p:cNvSpPr/>
          <p:nvPr/>
        </p:nvSpPr>
        <p:spPr>
          <a:xfrm>
            <a:off x="4667829" y="1374613"/>
            <a:ext cx="1868773" cy="284466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6C482A-3746-418C-A56B-C0F24F22EF8F}"/>
              </a:ext>
            </a:extLst>
          </p:cNvPr>
          <p:cNvSpPr/>
          <p:nvPr/>
        </p:nvSpPr>
        <p:spPr>
          <a:xfrm>
            <a:off x="4820230" y="2018923"/>
            <a:ext cx="1118844" cy="204495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EDD1EE-2335-4679-838F-D3528F12E5CA}"/>
              </a:ext>
            </a:extLst>
          </p:cNvPr>
          <p:cNvSpPr/>
          <p:nvPr/>
        </p:nvSpPr>
        <p:spPr>
          <a:xfrm>
            <a:off x="7758820" y="3473508"/>
            <a:ext cx="930950" cy="284466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C6C26-F367-4CD2-8D2D-17F7F430A1A3}"/>
              </a:ext>
            </a:extLst>
          </p:cNvPr>
          <p:cNvSpPr/>
          <p:nvPr/>
        </p:nvSpPr>
        <p:spPr>
          <a:xfrm>
            <a:off x="3835680" y="2280038"/>
            <a:ext cx="2782404" cy="204495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E5B080-CB18-4B2C-AF0F-524AB2FDE1B0}"/>
              </a:ext>
            </a:extLst>
          </p:cNvPr>
          <p:cNvSpPr/>
          <p:nvPr/>
        </p:nvSpPr>
        <p:spPr>
          <a:xfrm>
            <a:off x="7758820" y="2268454"/>
            <a:ext cx="930950" cy="284466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84A21A-DCD7-46AE-B9BC-E3EE3D35ABD3}"/>
              </a:ext>
            </a:extLst>
          </p:cNvPr>
          <p:cNvSpPr/>
          <p:nvPr/>
        </p:nvSpPr>
        <p:spPr>
          <a:xfrm>
            <a:off x="4584083" y="4236788"/>
            <a:ext cx="1717130" cy="204495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E56225-6EFF-47FB-B282-9C2225428966}"/>
              </a:ext>
            </a:extLst>
          </p:cNvPr>
          <p:cNvSpPr/>
          <p:nvPr/>
        </p:nvSpPr>
        <p:spPr>
          <a:xfrm>
            <a:off x="5622201" y="4728414"/>
            <a:ext cx="640923" cy="284466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1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DataStax_Template_Widescreen">
  <a:themeElements>
    <a:clrScheme name="DataStax 2018">
      <a:dk1>
        <a:srgbClr val="000000"/>
      </a:dk1>
      <a:lt1>
        <a:srgbClr val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007997"/>
      </a:hlink>
      <a:folHlink>
        <a:srgbClr val="374C5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ataStax 2018" id="{7B828D3B-7829-A24D-A066-95EA81BF974B}" vid="{2F323A7D-445E-2649-99FF-FD740CD994E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4800417-6026-474F-A66D-728324C84B57}">
  <we:reference id="wa104381063" version="1.0.0.0" store="en-US" storeType="OMEX"/>
  <we:alternateReferences>
    <we:reference id="WA104381063" version="1.0.0.0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DataStax 2018</Template>
  <TotalTime>9000</TotalTime>
  <Words>945</Words>
  <Application>Microsoft Macintosh PowerPoint</Application>
  <PresentationFormat>On-screen Show (16:9)</PresentationFormat>
  <Paragraphs>153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.AppleSystemUIFont</vt:lpstr>
      <vt:lpstr>Arial</vt:lpstr>
      <vt:lpstr>Calibri</vt:lpstr>
      <vt:lpstr>Helvetica Neue</vt:lpstr>
      <vt:lpstr>Helvetica Neue Light</vt:lpstr>
      <vt:lpstr>HelveticaNeueLT Std Lt</vt:lpstr>
      <vt:lpstr>DataStax_Template_Widescreen</vt:lpstr>
      <vt:lpstr>DSE JDBC Driver  Installation and Use</vt:lpstr>
      <vt:lpstr>Agenda</vt:lpstr>
      <vt:lpstr>Install Squirrel</vt:lpstr>
      <vt:lpstr>Install Squirrel</vt:lpstr>
      <vt:lpstr>Install Squirrel</vt:lpstr>
      <vt:lpstr>Install Squirrel (Mac)</vt:lpstr>
      <vt:lpstr>Install JDBC Driver</vt:lpstr>
      <vt:lpstr>Install JDBC Driver</vt:lpstr>
      <vt:lpstr>Install JDBC Driver</vt:lpstr>
      <vt:lpstr>Connect</vt:lpstr>
      <vt:lpstr>Connect</vt:lpstr>
      <vt:lpstr>Connect</vt:lpstr>
      <vt:lpstr>Connect</vt:lpstr>
      <vt:lpstr>Query</vt:lpstr>
      <vt:lpstr>Query</vt:lpstr>
      <vt:lpstr>Query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Elizabeth Fullerton</dc:creator>
  <cp:keywords/>
  <dc:description/>
  <cp:lastModifiedBy>Bill Kellett</cp:lastModifiedBy>
  <cp:revision>517</cp:revision>
  <dcterms:created xsi:type="dcterms:W3CDTF">2018-04-13T01:46:04Z</dcterms:created>
  <dcterms:modified xsi:type="dcterms:W3CDTF">2019-04-23T17:02:44Z</dcterms:modified>
  <cp:category/>
</cp:coreProperties>
</file>